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0469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94d1e46103c3b208102#tid=68f59daf0d4748000964d79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93b593a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攻略识别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6cba431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攻略解读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5d27ba8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攻略应用</a:t>
            </a:r>
            <a:endParaRPr lang="en-US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9_1#3bfa0e6a7?vop=1&amp;pid=860c661aa&amp;color=0,0,0&amp;bt=1&amp;bbb=1&amp;hb=1"/>
              <p:cNvSpPr/>
              <p:nvPr/>
            </p:nvSpPr>
            <p:spPr>
              <a:xfrm>
                <a:off x="832104" y="1080000"/>
                <a:ext cx="10533888" cy="60471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若用样本的频率近似代替概率，现从该市党员中随机抽取20名党员进行调查，用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表示其中年龄在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[30,50)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内的人数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，求当</a:t>
                </a:r>
              </a:p>
              <a:p>
                <a:pPr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=0,1,⋯,20)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取最大值时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O_5_BD.9_1#3bfa0e6a7?vop=1&amp;pid=860c661aa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604711"/>
              </a:xfrm>
              <a:prstGeom prst="rect">
                <a:avLst/>
              </a:prstGeom>
              <a:blipFill>
                <a:blip r:embed="rId3"/>
                <a:stretch>
                  <a:fillRect l="-1042" b="-181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EX.10_1#3bfa0e6a7?vop=1&amp;pid=860c661aa&amp;color=0,0,0&amp;bbb=1&amp;hb=1"/>
              <p:cNvSpPr/>
              <p:nvPr/>
            </p:nvSpPr>
            <p:spPr>
              <a:xfrm>
                <a:off x="832104" y="1693410"/>
                <a:ext cx="10533888" cy="660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随机变量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表示抽取的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20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名党员中年龄在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[30,50)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内的人数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涉及关键词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用样本的频率近似代替概率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每次抽取的结果只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有两个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且概率不变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因此可知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(20,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然后利用二项分布的概率公式列不等式组求解即可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3" name="QO_5_EX.10_1#3bfa0e6a7?vop=1&amp;pid=860c661aa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93410"/>
                <a:ext cx="10533888" cy="660400"/>
              </a:xfrm>
              <a:prstGeom prst="rect">
                <a:avLst/>
              </a:prstGeom>
              <a:blipFill>
                <a:blip r:embed="rId4"/>
                <a:stretch>
                  <a:fillRect l="-1042" b="-92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11_1#3bfa0e6a7?vop=1&amp;pid=860c661aa&amp;color=0,0,0&amp;bbb=1"/>
              <p:cNvSpPr/>
              <p:nvPr/>
            </p:nvSpPr>
            <p:spPr>
              <a:xfrm>
                <a:off x="832104" y="2355270"/>
                <a:ext cx="10533888" cy="27104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由题意可得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从该市党员中随机抽取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名党员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其年龄在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[30,50)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10+25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(20,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20</m:t>
                            </m:r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13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20</m:t>
                            </m:r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20−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=0,1,2,⋯,20)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+1)=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20</m:t>
                            </m:r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13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20</m:t>
                            </m:r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19−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20</m:t>
                            </m:r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13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20</m:t>
                            </m:r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21−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4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20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b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7</m:t>
                                </m:r>
                              </m:num>
                              <m:den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20</m:t>
                                </m:r>
                              </m:den>
                            </m:f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13</m:t>
                                </m:r>
                              </m:num>
                              <m:den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20</m:t>
                                </m:r>
                              </m:den>
                            </m:f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21−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20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p>
                        </m:sSub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7</m:t>
                                </m:r>
                              </m:num>
                              <m:den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20</m:t>
                                </m:r>
                              </m:den>
                            </m:f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13</m:t>
                                </m:r>
                              </m:num>
                              <m:den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20</m:t>
                                </m:r>
                              </m:den>
                            </m:f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20−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p>
                        </m:s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21−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147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20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b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7</m:t>
                                </m:r>
                              </m:num>
                              <m:den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20</m:t>
                                </m:r>
                              </m:den>
                            </m:f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13</m:t>
                                </m:r>
                              </m:num>
                              <m:den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20</m:t>
                                </m:r>
                              </m:den>
                            </m:f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19−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20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p>
                        </m:sSub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7</m:t>
                                </m:r>
                              </m:num>
                              <m:den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20</m:t>
                                </m:r>
                              </m:den>
                            </m:f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13</m:t>
                                </m:r>
                              </m:num>
                              <m:den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20</m:t>
                                </m:r>
                              </m:den>
                            </m:f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20−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p>
                        </m:s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20−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127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127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147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4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𝐍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取最大值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O_5_AS.11_1#3bfa0e6a7?vop=1&amp;pid=860c661a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55270"/>
                <a:ext cx="10533888" cy="2710498"/>
              </a:xfrm>
              <a:prstGeom prst="rect">
                <a:avLst/>
              </a:prstGeom>
              <a:blipFill>
                <a:blip r:embed="rId5"/>
                <a:stretch>
                  <a:fillRect l="-1042" b="-40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db6898069.fixed?pid=2ae8bdca5&amp;color=195,214,0&amp;bbb=1"/>
          <p:cNvSpPr/>
          <p:nvPr/>
        </p:nvSpPr>
        <p:spPr>
          <a:xfrm>
            <a:off x="2414016" y="1545336"/>
            <a:ext cx="7196328" cy="9692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大招攻略</a:t>
            </a:r>
            <a:endParaRPr lang="en-US" altLang="zh-CN" sz="5400" dirty="0"/>
          </a:p>
        </p:txBody>
      </p:sp>
      <p:sp>
        <p:nvSpPr>
          <p:cNvPr id="3" name="C_2_BD#db6898069.fixed?pid=2ae8bdca5&amp;color=255,255,255&amp;bbb=1"/>
          <p:cNvSpPr/>
          <p:nvPr/>
        </p:nvSpPr>
        <p:spPr>
          <a:xfrm>
            <a:off x="0" y="2880360"/>
            <a:ext cx="12188952" cy="7955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一招分清二项分布与超几何分布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a7ca98592?pid=b93b593a9&amp;color=0,0,0&amp;bt=1&amp;bbb=1&amp;hb=1"/>
          <p:cNvSpPr/>
          <p:nvPr/>
        </p:nvSpPr>
        <p:spPr>
          <a:xfrm>
            <a:off x="832104" y="1078992"/>
            <a:ext cx="10533888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二项分布与超几何分布是统计学中两种典型的离散概率模型，当题目要求分布列、均值或概率时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，尤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其是涉及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“抽”“取”等过程的时候，首先考虑是否为二项分布或者超几何分布.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A0AF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随着样本数量的增加，超几何分布越来越趋近于二项分布;随着试验次数的增加</a:t>
            </a:r>
            <a:r>
              <a:rPr lang="en-US" altLang="zh-CN" sz="1800" b="0" i="0">
                <a:solidFill>
                  <a:srgbClr val="00A0AF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，二项分布越来越趋近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A0AF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于正态分布</a:t>
            </a:r>
            <a:r>
              <a:rPr lang="en-US" altLang="zh-CN" b="0" i="0" dirty="0">
                <a:solidFill>
                  <a:srgbClr val="00A0AF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，从而三者在极限方面实现统一</a:t>
            </a:r>
            <a:r>
              <a:rPr lang="en-US" altLang="zh-CN" b="0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P_4_BD#e8e1a3529?colgroup=5,15,30,3&amp;pid=76cba431e&amp;color=0,0,0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33324417"/>
                  </p:ext>
                </p:extLst>
              </p:nvPr>
            </p:nvGraphicFramePr>
            <p:xfrm>
              <a:off x="832104" y="1078992"/>
              <a:ext cx="10533888" cy="2335531"/>
            </p:xfrm>
            <a:graphic>
              <a:graphicData uri="http://schemas.openxmlformats.org/drawingml/2006/table">
                <a:tbl>
                  <a:tblPr/>
                  <a:tblGrid>
                    <a:gridCol w="116128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95351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557784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84124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59118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识别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公式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最大区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872173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二项分布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∼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𝐵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,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𝑝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题目中出现“有放回抽样</a:t>
                          </a: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”“概率</a:t>
                          </a:r>
                        </a:p>
                        <a:p>
                          <a:pPr marL="0" indent="0"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是定值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”“相互独立</a:t>
                          </a: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”“用频率估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计概率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”等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𝑘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)=</m:t>
                              </m:r>
                              <m:sSubSup>
                                <m:sSubSupPr>
                                  <m:ctrlPr>
                                    <a:rPr lang="en-US" altLang="zh-CN" sz="1400" b="0" i="1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C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</m:sub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𝑘</m:t>
                                  </m:r>
                                </m:sup>
                              </m:sSubSup>
                              <m:sSup>
                                <m:sSup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𝑝</m:t>
                                  </m:r>
                                </m:e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𝑘</m:t>
                                  </m:r>
                                </m:sup>
                              </m:sSup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(1−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𝑝</m:t>
                              </m:r>
                              <m:sSup>
                                <m:sSup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−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𝑘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𝑘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=0</m:t>
                              </m:r>
                            </m:oMath>
                          </a14:m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1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2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⋯</m:t>
                              </m:r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</m:t>
                              </m:r>
                            </m:oMath>
                          </a14:m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𝐸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)=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𝑛𝑝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有放回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抽样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872173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超几何分布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∼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𝐻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,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𝑀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,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𝑁</m:t>
                              </m:r>
                              <m:r>
                                <a:rPr lang="en-US" altLang="zh-CN" sz="1400" b="0" i="0" spc="-100" smtClean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题目中出现“不放回抽样</a:t>
                          </a: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”“讨论</a:t>
                          </a:r>
                        </a:p>
                        <a:p>
                          <a:pPr marL="0" indent="0"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两大类元素中其中一类被抽到的个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数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”等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𝑘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)=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C</m:t>
                                      </m:r>
                                    </m:e>
                                    <m:sub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𝑀</m:t>
                                      </m:r>
                                    </m:sub>
                                    <m:sup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𝑘</m:t>
                                      </m:r>
                                    </m:sup>
                                  </m:sSubSup>
                                  <m:sSubSup>
                                    <m:sSubSupPr>
                                      <m:ctrlPr>
                                        <a:rPr lang="en-US" altLang="zh-CN" sz="1400" b="0" i="1" spc="-1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C</m:t>
                                      </m:r>
                                    </m:e>
                                    <m:sub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𝑁</m:t>
                                      </m:r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−</m:t>
                                      </m:r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𝑀</m:t>
                                      </m:r>
                                    </m:sub>
                                    <m:sup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−</m:t>
                                      </m:r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𝑘</m:t>
                                      </m:r>
                                    </m:sup>
                                  </m:sSubSup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en-US" altLang="zh-CN" sz="1400" b="0" i="1" spc="-1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C</m:t>
                                      </m:r>
                                    </m:e>
                                    <m:sub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𝑁</m:t>
                                      </m:r>
                                    </m:sub>
                                    <m:sup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</m:sup>
                                  </m:sSubSup>
                                </m:den>
                              </m:f>
                            </m:oMath>
                          </a14:m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𝑘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𝑡</m:t>
                              </m:r>
                            </m:oMath>
                          </a14:m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𝑡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+1</m:t>
                              </m:r>
                            </m:oMath>
                          </a14:m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𝑡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+2</m:t>
                              </m:r>
                            </m:oMath>
                          </a14:m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⋯</m:t>
                              </m:r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𝑠</m:t>
                              </m:r>
                            </m:oMath>
                          </a14:m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其中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𝑀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≤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𝑁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2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≤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𝑁</m:t>
                              </m:r>
                            </m:oMath>
                          </a14:m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𝑡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max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{0,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𝑁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𝑀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)}</m:t>
                              </m:r>
                            </m:oMath>
                          </a14:m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min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{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，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𝑀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}</m:t>
                              </m:r>
                            </m:oMath>
                          </a14:m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</m:t>
                              </m:r>
                            </m:oMath>
                          </a14:m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𝑀</m:t>
                              </m:r>
                            </m:oMath>
                          </a14:m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𝑁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∈</m:t>
                              </m:r>
                              <m:sSup>
                                <m:sSup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400" b="1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𝐍</m:t>
                                  </m:r>
                                </m:e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∗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不放回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抽样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P_4_BD#e8e1a3529?colgroup=5,15,30,3&amp;pid=76cba431e&amp;color=0,0,0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33324417"/>
                  </p:ext>
                </p:extLst>
              </p:nvPr>
            </p:nvGraphicFramePr>
            <p:xfrm>
              <a:off x="832104" y="1078992"/>
              <a:ext cx="10533888" cy="2335531"/>
            </p:xfrm>
            <a:graphic>
              <a:graphicData uri="http://schemas.openxmlformats.org/drawingml/2006/table">
                <a:tbl>
                  <a:tblPr/>
                  <a:tblGrid>
                    <a:gridCol w="116128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95351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557784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84124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59118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识别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公式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最大区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872173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524" t="-68056" r="-806283" b="-1062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题目中出现“有放回抽样</a:t>
                          </a: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”“概率</a:t>
                          </a:r>
                        </a:p>
                        <a:p>
                          <a:pPr marL="0" indent="0"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是定值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”“相互独立</a:t>
                          </a: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”“用频率估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计概率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”等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73799" t="-68056" r="-15284" b="-1062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有放回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抽样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872173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524" t="-169231" r="-806283" b="-69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题目中出现“不放回抽样</a:t>
                          </a: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”“讨论</a:t>
                          </a:r>
                        </a:p>
                        <a:p>
                          <a:pPr marL="0" indent="0"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两大类元素中其中一类被抽到的个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数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”等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73799" t="-169231" r="-15284" b="-69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不放回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抽样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7d2890d68?vop=1&amp;pid=55d27ba8a&amp;color=0,0,0&amp;bt=1&amp;bbb=1&amp;hb=1"/>
              <p:cNvSpPr/>
              <p:nvPr/>
            </p:nvSpPr>
            <p:spPr>
              <a:xfrm>
                <a:off x="832104" y="1080000"/>
                <a:ext cx="10533888" cy="9324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示例1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一个不透明的袋子中有10个除颜色不同外，大小、质地完全相同的球，其中6个黑球，4个白球.现进行如下两个试验，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试验一：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不放回地随机摸出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3个球，记取到白球的个数为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，期望和方差分别为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；试验二：有放回地随机摸出3个球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，记取到白球</a:t>
                </a: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的个数为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，期望和方差分别为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则下列判断正确的是(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C_4_BD.1_1#7d2890d68?vop=1&amp;pid=55d27ba8a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932498"/>
              </a:xfrm>
              <a:prstGeom prst="rect">
                <a:avLst/>
              </a:prstGeom>
              <a:blipFill>
                <a:blip r:embed="rId3"/>
                <a:stretch>
                  <a:fillRect l="-1042" b="-117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7d2890d68.bracket?vop=1&amp;pid=55d27ba8a&amp;color=0,0,0&amp;vpa=1"/>
          <p:cNvSpPr/>
          <p:nvPr/>
        </p:nvSpPr>
        <p:spPr>
          <a:xfrm>
            <a:off x="6368193" y="1728970"/>
            <a:ext cx="217488" cy="27209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400"/>
              </a:lnSpc>
            </a:pPr>
            <a:r>
              <a:rPr lang="en-US" altLang="zh-CN" sz="1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_2#7d2890d68.choices?vop=1&amp;pid=55d27ba8a&amp;color=0,0,0&amp;bbb=1"/>
              <p:cNvSpPr/>
              <p:nvPr/>
            </p:nvSpPr>
            <p:spPr>
              <a:xfrm>
                <a:off x="832104" y="2012180"/>
                <a:ext cx="10533888" cy="75609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74894" algn="l"/>
                  </a:tabLst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  <a:p>
                <a:pPr latinLnBrk="1">
                  <a:lnSpc>
                    <a:spcPts val="3100"/>
                  </a:lnSpc>
                  <a:tabLst>
                    <a:tab pos="5374894" algn="l"/>
                  </a:tabLst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C_4_BD.1_2#7d2890d68.choices?vop=1&amp;pid=55d27ba8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12180"/>
                <a:ext cx="10533888" cy="756095"/>
              </a:xfrm>
              <a:prstGeom prst="rect">
                <a:avLst/>
              </a:prstGeom>
              <a:blipFill>
                <a:blip r:embed="rId4"/>
                <a:stretch>
                  <a:fillRect l="-1042" b="-145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EX.3_1#7d2890d68?vop=1&amp;pid=55d27ba8a&amp;color=0,0,0&amp;bbb=1&amp;hb=1"/>
              <p:cNvSpPr/>
              <p:nvPr/>
            </p:nvSpPr>
            <p:spPr>
              <a:xfrm>
                <a:off x="832104" y="2768465"/>
                <a:ext cx="10533888" cy="9324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试验一中的抽取方式是不放回抽取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每次抽取的概率不同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因此可知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服从超几何分布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试验二中的抽取方式是有放回抽取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每次抽取</a:t>
                </a: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结果只有两个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且概率是不变的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因此可知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服从二项分布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5" name="QC_4_EX.3_1#7d2890d68?vop=1&amp;pid=55d27ba8a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68465"/>
                <a:ext cx="10533888" cy="932498"/>
              </a:xfrm>
              <a:prstGeom prst="rect">
                <a:avLst/>
              </a:prstGeom>
              <a:blipFill>
                <a:blip r:embed="rId5"/>
                <a:stretch>
                  <a:fillRect l="-1042" r="-810" b="-117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4_1#7d2890d68?vop=1&amp;pid=55d27ba8a&amp;color=0,0,0&amp;bt=1&amp;bbb=1"/>
              <p:cNvSpPr/>
              <p:nvPr/>
            </p:nvSpPr>
            <p:spPr>
              <a:xfrm>
                <a:off x="832104" y="1080000"/>
                <a:ext cx="10533888" cy="206914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3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对于试验一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从袋中不放回地随机摸出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个球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记白球的个数为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的可能取值是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0，1，2，3，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:endParaRPr lang="en-US" altLang="zh-CN" sz="1400" dirty="0"/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2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故随机变量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的分布列为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C_4_AS.4_1#7d2890d68?vop=1&amp;pid=55d27ba8a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069148"/>
              </a:xfrm>
              <a:prstGeom prst="rect">
                <a:avLst/>
              </a:prstGeom>
              <a:blipFill>
                <a:blip r:embed="rId3"/>
                <a:stretch>
                  <a:fillRect l="-1042" t="-882" b="-44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QC_4_AS.4_2#7d2890d68?colgroup=8,8,8,13,13&amp;vop=1&amp;pid=55d27ba8a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0430405"/>
                  </p:ext>
                </p:extLst>
              </p:nvPr>
            </p:nvGraphicFramePr>
            <p:xfrm>
              <a:off x="832104" y="3241032"/>
              <a:ext cx="10533888" cy="759968"/>
            </p:xfrm>
            <a:graphic>
              <a:graphicData uri="http://schemas.openxmlformats.org/drawingml/2006/table">
                <a:tbl>
                  <a:tblPr/>
                  <a:tblGrid>
                    <a:gridCol w="17739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77393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77393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60604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606040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2067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3929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10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30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7" name="QC_4_AS.4_2#7d2890d68?colgroup=8,8,8,13,13&amp;vop=1&amp;pid=55d27ba8a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0430405"/>
                  </p:ext>
                </p:extLst>
              </p:nvPr>
            </p:nvGraphicFramePr>
            <p:xfrm>
              <a:off x="832104" y="3241032"/>
              <a:ext cx="10533888" cy="759968"/>
            </p:xfrm>
            <a:graphic>
              <a:graphicData uri="http://schemas.openxmlformats.org/drawingml/2006/table">
                <a:tbl>
                  <a:tblPr/>
                  <a:tblGrid>
                    <a:gridCol w="17739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77393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77393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60604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606040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2067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44" t="-1887" r="-494845" b="-1396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39293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44" t="-73973" r="-494845" b="-13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0344" t="-73973" r="-394845" b="-13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99658" t="-73973" r="-293493" b="-13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04918" t="-73973" r="-100703" b="-13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04206" t="-73973" r="-467" b="-137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AS.4_3#7d2890d68?vop=1&amp;pid=55d27ba8a&amp;color=0,0,0&amp;bbb=1"/>
              <p:cNvSpPr/>
              <p:nvPr/>
            </p:nvSpPr>
            <p:spPr>
              <a:xfrm>
                <a:off x="832104" y="4130032"/>
                <a:ext cx="10533888" cy="187864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则数学期望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)=0×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+1×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+3×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方差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(0−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(2−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(3−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4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对于试验二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从袋中有放回地随机摸出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个球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则每次摸到白球的概率为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)=3×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)=3×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×(1−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2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C_4_AS.4_3#7d2890d68?vop=1&amp;pid=55d27ba8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130032"/>
                <a:ext cx="10533888" cy="1878648"/>
              </a:xfrm>
              <a:prstGeom prst="rect">
                <a:avLst/>
              </a:prstGeom>
              <a:blipFill>
                <a:blip r:embed="rId5"/>
                <a:stretch>
                  <a:fillRect l="-1042" b="-550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5_1#860c661aa?vop=1&amp;pid=55d27ba8a&amp;color=0,0,0&amp;bt=1&amp;bbb=1"/>
          <p:cNvSpPr/>
          <p:nvPr/>
        </p:nvSpPr>
        <p:spPr>
          <a:xfrm>
            <a:off x="832104" y="1080000"/>
            <a:ext cx="105338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500"/>
              </a:lnSpc>
            </a:pPr>
            <a:r>
              <a:rPr lang="en-US" altLang="zh-CN" sz="1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示例2</a:t>
            </a:r>
            <a:r>
              <a:rPr lang="en-US" altLang="zh-CN" sz="1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某市为了解党员对党史知识的掌握情况，在该市随机选取100名党员进行调查，其中不同年龄段的人数分布如表所示：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8" name="QO_4_BD.5_2#860c661aa?colgroup=3,6,8,8,8,8,8&amp;vop=1&amp;pid=55d27ba8a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65413912"/>
                  </p:ext>
                </p:extLst>
              </p:nvPr>
            </p:nvGraphicFramePr>
            <p:xfrm>
              <a:off x="832104" y="1499227"/>
              <a:ext cx="10524744" cy="634874"/>
            </p:xfrm>
            <a:graphic>
              <a:graphicData uri="http://schemas.openxmlformats.org/drawingml/2006/table">
                <a:tbl>
                  <a:tblPr/>
                  <a:tblGrid>
                    <a:gridCol w="8412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2710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68249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68249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68249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682496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682496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317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年龄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小于30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[30,40)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[40,50)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[50,60)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[60,70)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大于等于70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7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人数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15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8" name="QO_4_BD.5_2#860c661aa?colgroup=3,6,8,8,8,8,8&amp;vop=1&amp;pid=55d27ba8a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65413912"/>
                  </p:ext>
                </p:extLst>
              </p:nvPr>
            </p:nvGraphicFramePr>
            <p:xfrm>
              <a:off x="832104" y="1499227"/>
              <a:ext cx="10524744" cy="634874"/>
            </p:xfrm>
            <a:graphic>
              <a:graphicData uri="http://schemas.openxmlformats.org/drawingml/2006/table">
                <a:tbl>
                  <a:tblPr/>
                  <a:tblGrid>
                    <a:gridCol w="8412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2710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68249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68249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68249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682496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682496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317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年龄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小于30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26087" r="-400725" b="-1188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26087" r="-300725" b="-1188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26087" r="-200725" b="-1188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26087" r="-100725" b="-1188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大于等于70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7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人数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15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6_1#b821d0ae3?vop=1&amp;pid=860c661aa&amp;color=0,0,0&amp;bt=1&amp;bbb=1&amp;hb=1"/>
              <p:cNvSpPr/>
              <p:nvPr/>
            </p:nvSpPr>
            <p:spPr>
              <a:xfrm>
                <a:off x="832104" y="1080000"/>
                <a:ext cx="10533888" cy="60471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已知年龄在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[30,40)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的女性党员有3人，现从该年龄段的10人中随机选择3人进行座谈，用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表示这3人中女性党员的人数，求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分布列和数学期望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O_5_BD.6_1#b821d0ae3?vop=1&amp;pid=860c661aa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604711"/>
              </a:xfrm>
              <a:prstGeom prst="rect">
                <a:avLst/>
              </a:prstGeom>
              <a:blipFill>
                <a:blip r:embed="rId3"/>
                <a:stretch>
                  <a:fillRect l="-1042" b="-181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EX.7_1#b821d0ae3?vop=1&amp;pid=860c661aa&amp;color=0,0,0&amp;bbb=1&amp;hb=1"/>
              <p:cNvSpPr/>
              <p:nvPr/>
            </p:nvSpPr>
            <p:spPr>
              <a:xfrm>
                <a:off x="832104" y="1693410"/>
                <a:ext cx="10533888" cy="6022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随机变量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表示选择的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人中女性党员的人数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涉及到的总体有限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（10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且为不放回抽取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每次抽取的概率发生变化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</a:t>
                </a: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此可知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服从超几何分布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根据超几何分布的概率公式求出相应的概率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从而可求出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的分布列和数学期望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3" name="QO_5_EX.7_1#b821d0ae3?vop=1&amp;pid=860c661aa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93410"/>
                <a:ext cx="10533888" cy="602298"/>
              </a:xfrm>
              <a:prstGeom prst="rect">
                <a:avLst/>
              </a:prstGeom>
              <a:blipFill>
                <a:blip r:embed="rId4"/>
                <a:stretch>
                  <a:fillRect l="-1042" r="-579" b="-181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S.8_1#b821d0ae3?vop=1&amp;pid=860c661aa&amp;color=0,0,0&amp;bt=1&amp;bbb=1"/>
              <p:cNvSpPr/>
              <p:nvPr/>
            </p:nvSpPr>
            <p:spPr>
              <a:xfrm>
                <a:off x="832104" y="1080000"/>
                <a:ext cx="10533888" cy="22786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由题意得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服从超几何分布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的所有可能取值为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0，1，2，3，</a:t>
                </a:r>
                <a:endParaRPr lang="en-US" altLang="zh-CN" sz="14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的分布列为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O_5_AS.8_1#b821d0ae3?vop=1&amp;pid=860c661aa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278698"/>
              </a:xfrm>
              <a:prstGeom prst="rect">
                <a:avLst/>
              </a:prstGeom>
              <a:blipFill>
                <a:blip r:embed="rId3"/>
                <a:stretch>
                  <a:fillRect l="-1042" b="-42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QO_5_AS.8_2#b821d0ae3?colgroup=3,12,12,12,12&amp;vop=1&amp;pid=860c661aa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91738288"/>
                  </p:ext>
                </p:extLst>
              </p:nvPr>
            </p:nvGraphicFramePr>
            <p:xfrm>
              <a:off x="832105" y="3456932"/>
              <a:ext cx="10536016" cy="752158"/>
            </p:xfrm>
            <a:graphic>
              <a:graphicData uri="http://schemas.openxmlformats.org/drawingml/2006/table">
                <a:tbl>
                  <a:tblPr/>
                  <a:tblGrid>
                    <a:gridCol w="85822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41944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41944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419449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419449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17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3472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7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24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40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7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40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120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0" name="QO_5_AS.8_2#b821d0ae3?colgroup=3,12,12,12,12&amp;vop=1&amp;pid=860c661aa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91738288"/>
                  </p:ext>
                </p:extLst>
              </p:nvPr>
            </p:nvGraphicFramePr>
            <p:xfrm>
              <a:off x="832105" y="3456932"/>
              <a:ext cx="10536016" cy="752158"/>
            </p:xfrm>
            <a:graphic>
              <a:graphicData uri="http://schemas.openxmlformats.org/drawingml/2006/table">
                <a:tbl>
                  <a:tblPr/>
                  <a:tblGrid>
                    <a:gridCol w="85822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41944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41944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419449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419449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1743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709" t="-1923" r="-1127660" b="-142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34721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709" t="-73611" r="-1127660" b="-2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5768" t="-73611" r="-300504" b="-2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35768" t="-73611" r="-200504" b="-2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35768" t="-73611" r="-100504" b="-2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35768" t="-73611" r="-504" b="-277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8_3#b821d0ae3?vop=1&amp;pid=860c661aa&amp;color=0,0,0&amp;bbb=1"/>
              <p:cNvSpPr/>
              <p:nvPr/>
            </p:nvSpPr>
            <p:spPr>
              <a:xfrm>
                <a:off x="832104" y="4345932"/>
                <a:ext cx="10533888" cy="40913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)=0×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+1×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+3×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O_5_AS.8_3#b821d0ae3?vop=1&amp;pid=860c661a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345932"/>
                <a:ext cx="10533888" cy="409131"/>
              </a:xfrm>
              <a:prstGeom prst="rect">
                <a:avLst/>
              </a:prstGeom>
              <a:blipFill>
                <a:blip r:embed="rId5"/>
                <a:stretch>
                  <a:fillRect l="-1042" b="-149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863</Words>
  <Application>Microsoft Office PowerPoint</Application>
  <PresentationFormat>宽屏</PresentationFormat>
  <Paragraphs>113</Paragraphs>
  <Slides>10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6" baseType="lpstr"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2025-10-20T02:41:19Z</dcterms:created>
  <dcterms:modified xsi:type="dcterms:W3CDTF">2025-10-20T02:52:52Z</dcterms:modified>
  <cp:category/>
  <cp:contentStatus/>
</cp:coreProperties>
</file>